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0" r:id="rId2"/>
    <p:sldId id="259" r:id="rId3"/>
    <p:sldId id="260" r:id="rId4"/>
    <p:sldId id="261" r:id="rId5"/>
    <p:sldId id="287" r:id="rId6"/>
    <p:sldId id="288" r:id="rId7"/>
    <p:sldId id="264" r:id="rId8"/>
    <p:sldId id="263" r:id="rId9"/>
    <p:sldId id="278" r:id="rId10"/>
    <p:sldId id="266" r:id="rId11"/>
    <p:sldId id="275" r:id="rId12"/>
    <p:sldId id="284" r:id="rId13"/>
    <p:sldId id="285" r:id="rId14"/>
    <p:sldId id="286" r:id="rId15"/>
    <p:sldId id="283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62" r:id="rId25"/>
    <p:sldId id="277" r:id="rId26"/>
    <p:sldId id="265" r:id="rId27"/>
    <p:sldId id="273" r:id="rId28"/>
    <p:sldId id="279" r:id="rId29"/>
    <p:sldId id="272" r:id="rId3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680" y="6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4245" y="357504"/>
            <a:ext cx="6707088" cy="8572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ӘЛ-ФАРАБИ АТЫНДАҒЫ ҚАЗАҚ ҰЛТТЫҚ УНИВЕРСИТЕТІ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95736" y="1335219"/>
            <a:ext cx="6480720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Саясаттану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технологиялар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кафедрасы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23728" y="2524636"/>
            <a:ext cx="6624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Саяси</a:t>
            </a:r>
            <a:r>
              <a:rPr lang="ru-RU" sz="2800" b="1" dirty="0"/>
              <a:t> </a:t>
            </a:r>
            <a:r>
              <a:rPr lang="ru-RU" sz="2800" b="1" dirty="0" err="1"/>
              <a:t>коммуникациялар</a:t>
            </a:r>
            <a:endParaRPr lang="ru-RU" sz="28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39752" y="3449546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Абжаппарова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А.А.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Аға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оқытушы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67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389515"/>
            <a:ext cx="6563072" cy="857250"/>
          </a:xfrm>
        </p:spPr>
        <p:txBody>
          <a:bodyPr>
            <a:no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7614"/>
            <a:ext cx="8579296" cy="339447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кез-келген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міндетті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көздейді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/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адресатқа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бірдеңе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айту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адресаттың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нәрсеге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біреуге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қатынасына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/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адресаттың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қолдауына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жүгіну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адресаттың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мінез-құлқына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ету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мысалы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нұсқауларды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орындау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қажетті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беру).</a:t>
            </a:r>
          </a:p>
          <a:p>
            <a:pPr marL="0" lvl="0" indent="0">
              <a:buNone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Әдетте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нақты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уақытта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үйлесуін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қамтиды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Адресат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жіберген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тиімділігі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мақсаттарына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қаншалықты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жеткізілгеніне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бағалануы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781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0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55507"/>
            <a:ext cx="6203032" cy="857250"/>
          </a:xfrm>
        </p:spPr>
        <p:txBody>
          <a:bodyPr>
            <a:noAutofit/>
          </a:bodyPr>
          <a:lstStyle/>
          <a:p>
            <a:r>
              <a:rPr lang="ru-RU" altLang="ru-RU" sz="3200" b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altLang="ru-RU" sz="3200" b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модельдері</a:t>
            </a:r>
            <a:endParaRPr lang="ru-RU" altLang="ru-RU" sz="32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9622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2400" dirty="0" err="1"/>
              <a:t>Зерттеушілер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қарым-қатынасты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түсіндіру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үшін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әртүрлі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модельдер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әзірлеп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жатыр</a:t>
            </a:r>
            <a:r>
              <a:rPr lang="ru-RU" altLang="ru-RU" sz="2400" dirty="0"/>
              <a:t>.</a:t>
            </a:r>
          </a:p>
          <a:p>
            <a:pPr marL="0" indent="0">
              <a:buNone/>
            </a:pPr>
            <a:r>
              <a:rPr lang="ru-RU" altLang="ru-RU" sz="2400" dirty="0" err="1"/>
              <a:t>Әрбір</a:t>
            </a:r>
            <a:r>
              <a:rPr lang="ru-RU" altLang="ru-RU" sz="2400" dirty="0"/>
              <a:t> модель </a:t>
            </a:r>
            <a:r>
              <a:rPr lang="ru-RU" altLang="ru-RU" sz="2400" dirty="0" err="1"/>
              <a:t>белгілі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бір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контекстпен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дәуірмен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және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ғылыми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жобалармен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байланысты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шындықты</a:t>
            </a:r>
            <a:r>
              <a:rPr lang="ru-RU" altLang="ru-RU" sz="2400" dirty="0"/>
              <a:t> </a:t>
            </a:r>
            <a:r>
              <a:rPr lang="ru-RU" altLang="ru-RU" sz="2400" dirty="0" err="1"/>
              <a:t>өзгертетін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перцептивті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және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танымдық</a:t>
            </a:r>
            <a:r>
              <a:rPr lang="ru-RU" altLang="ru-RU" sz="2400" dirty="0"/>
              <a:t> механизм </a:t>
            </a:r>
            <a:r>
              <a:rPr lang="ru-RU" altLang="ru-RU" sz="2400" dirty="0" err="1"/>
              <a:t>ретінде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әрекет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етеді</a:t>
            </a:r>
            <a:r>
              <a:rPr lang="ru-RU" altLang="ru-RU" sz="2400" dirty="0"/>
              <a:t>. </a:t>
            </a:r>
            <a:r>
              <a:rPr lang="ru-RU" altLang="ru-RU" sz="2400" dirty="0" err="1"/>
              <a:t>Осылайша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кез-келген</a:t>
            </a:r>
            <a:r>
              <a:rPr lang="ru-RU" altLang="ru-RU" sz="2400" dirty="0"/>
              <a:t> модель </a:t>
            </a:r>
            <a:r>
              <a:rPr lang="ru-RU" altLang="ru-RU" sz="2400" dirty="0" err="1"/>
              <a:t>кейбір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аспектілерді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көруге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мүмкіндік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береді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бірақ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міндетті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түрде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басқаларын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жасырады</a:t>
            </a:r>
            <a:r>
              <a:rPr lang="ru-RU" altLang="ru-RU" sz="2400" dirty="0"/>
              <a:t>.</a:t>
            </a:r>
            <a:endParaRPr lang="en-US" alt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04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457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2358807" y="345698"/>
            <a:ext cx="479548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 b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altLang="ru-RU" sz="3000" b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3000" b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модельдері</a:t>
            </a:r>
            <a:endParaRPr lang="ru-RU" altLang="ru-RU" sz="30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656160" y="1102281"/>
            <a:ext cx="5886450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таным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құбылыстарын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абстрактілі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теория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тұрғысынан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бейнелеуге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тырысады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Модель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түпнұсқаның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жақтарын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болғандықтан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әрине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модельдердің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құрылысы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қасиеттерін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міндетіне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бағынады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мәнінде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құбылыстардың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модельдерін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құрылымдық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мінез-құлық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8" name="Line 2"/>
          <p:cNvSpPr>
            <a:spLocks noChangeShapeType="1"/>
          </p:cNvSpPr>
          <p:nvPr/>
        </p:nvSpPr>
        <p:spPr bwMode="auto">
          <a:xfrm>
            <a:off x="7747397" y="342900"/>
            <a:ext cx="0" cy="188119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 sz="135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51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81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1547812" y="451752"/>
            <a:ext cx="610195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сөйлеушінің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өзінен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объектіден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сөйлескен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адамнан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бәрінің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түпкі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(мен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тыңдаушыны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айтамын</a:t>
            </a:r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)». (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Аристотель.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Поэтика.Риторика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СПб, 2000. С.99)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656160" y="2306540"/>
            <a:ext cx="5993606" cy="92333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«СӨЙЛЕУШІ - СӨЙЛЕУ - ТЫҢДАУ» </a:t>
            </a:r>
            <a:r>
              <a:rPr lang="ru-RU" alt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актісінің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элементтері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қарастырды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67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601391" y="376743"/>
            <a:ext cx="6103144" cy="12003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Пәндік</a:t>
            </a:r>
            <a:r>
              <a:rPr lang="ru-RU" altLang="ru-RU" sz="1800" i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модельдер</a:t>
            </a:r>
            <a:r>
              <a:rPr lang="ru-RU" altLang="ru-RU" sz="1800" i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объектінің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белгілі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бір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функционалдық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сипаттамаларын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көбейтуді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білдіреді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Атап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айтқанда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аналогтық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модельдерде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түпнұсқа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сенімді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ретінде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сипатталады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ru-RU" altLang="ru-RU" sz="18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соотношениями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656160" y="1779662"/>
            <a:ext cx="5993606" cy="12003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i="1" dirty="0" err="1">
                <a:latin typeface="Arial" panose="020B0604020202020204" pitchFamily="34" charset="0"/>
                <a:cs typeface="Times New Roman" panose="02020603050405020304" pitchFamily="18" charset="0"/>
              </a:rPr>
              <a:t>Табиғи</a:t>
            </a:r>
            <a:r>
              <a:rPr lang="ru-RU" altLang="ru-RU" sz="1800" i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немесе</a:t>
            </a:r>
            <a:r>
              <a:rPr lang="ru-RU" altLang="ru-RU" sz="1800" i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жасанды</a:t>
            </a:r>
            <a:r>
              <a:rPr lang="ru-RU" altLang="ru-RU" sz="1800" i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Arial" panose="020B0604020202020204" pitchFamily="34" charset="0"/>
                <a:cs typeface="Times New Roman" panose="02020603050405020304" pitchFamily="18" charset="0"/>
              </a:rPr>
              <a:t>тіл</a:t>
            </a:r>
            <a:r>
              <a:rPr lang="ru-RU" altLang="ru-RU" sz="1800" i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негізінде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құрылған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белгілер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модельдерінде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ең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бастысы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белгілер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құрылымын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өзгерту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және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оларды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түсіну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болып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табылады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1656160" y="3274400"/>
            <a:ext cx="59936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085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Нысанның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құрылымы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немесе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оның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мінез-құлқы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модельдеуге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Arial" panose="020B0604020202020204" pitchFamily="34" charset="0"/>
                <a:cs typeface="Times New Roman" panose="02020603050405020304" pitchFamily="18" charset="0"/>
              </a:rPr>
              <a:t>ұшырайды</a:t>
            </a:r>
            <a:r>
              <a:rPr lang="ru-RU" altLang="ru-RU" sz="1800" dirty="0">
                <a:latin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347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496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75656" y="205979"/>
            <a:ext cx="7211144" cy="857250"/>
          </a:xfrm>
        </p:spPr>
        <p:txBody>
          <a:bodyPr/>
          <a:lstStyle/>
          <a:p>
            <a:pPr>
              <a:defRPr/>
            </a:pPr>
            <a:r>
              <a:rPr lang="ru-RU" altLang="ru-RU" b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altLang="ru-RU" b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модельдері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77DEA44-2793-434E-80C8-83B50CCEE6BE}" type="slidenum">
              <a:rPr lang="en-US" altLang="ru-RU">
                <a:solidFill>
                  <a:srgbClr val="FFFFFF"/>
                </a:solidFill>
              </a:rPr>
              <a:pPr/>
              <a:t>15</a:t>
            </a:fld>
            <a:endParaRPr lang="en-US" altLang="ru-RU">
              <a:solidFill>
                <a:srgbClr val="FFFFFF"/>
              </a:solidFill>
            </a:endParaRPr>
          </a:p>
        </p:txBody>
      </p:sp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1314451" y="1143000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 dirty="0"/>
              <a:t>Модели</a:t>
            </a:r>
            <a:endParaRPr lang="en-US" sz="1200" b="1" dirty="0"/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6282928" y="1143000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/>
              <a:t>Получатель</a:t>
            </a:r>
            <a:endParaRPr lang="en-US" sz="1200" b="1"/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3669507" y="1143000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 b="1"/>
              <a:t>Отправитель</a:t>
            </a:r>
            <a:endParaRPr lang="en-US" sz="1200" b="1"/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1314451" y="17454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Трансмиссии</a:t>
            </a:r>
            <a:endParaRPr lang="en-US" sz="1200"/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3669507" y="17454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Передача смысла</a:t>
            </a:r>
            <a:endParaRPr lang="en-US" sz="1200"/>
          </a:p>
        </p:txBody>
      </p:sp>
      <p:sp>
        <p:nvSpPr>
          <p:cNvPr id="100361" name="Rectangle 9"/>
          <p:cNvSpPr>
            <a:spLocks noChangeArrowheads="1"/>
          </p:cNvSpPr>
          <p:nvPr/>
        </p:nvSpPr>
        <p:spPr bwMode="auto">
          <a:xfrm>
            <a:off x="6282928" y="17454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Когнитивный </a:t>
            </a:r>
          </a:p>
          <a:p>
            <a:pPr algn="ctr">
              <a:defRPr/>
            </a:pPr>
            <a:r>
              <a:rPr lang="ru-RU" sz="1200"/>
              <a:t>процесс</a:t>
            </a:r>
            <a:endParaRPr lang="en-US" sz="1200"/>
          </a:p>
        </p:txBody>
      </p:sp>
      <p:sp>
        <p:nvSpPr>
          <p:cNvPr id="100362" name="Rectangle 10"/>
          <p:cNvSpPr>
            <a:spLocks noChangeArrowheads="1"/>
          </p:cNvSpPr>
          <p:nvPr/>
        </p:nvSpPr>
        <p:spPr bwMode="auto">
          <a:xfrm>
            <a:off x="1314451" y="2350294"/>
            <a:ext cx="1603772" cy="50125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Экспрессивная/</a:t>
            </a:r>
          </a:p>
          <a:p>
            <a:pPr algn="ctr">
              <a:defRPr/>
            </a:pPr>
            <a:r>
              <a:rPr lang="ru-RU" sz="1200"/>
              <a:t>Ритуальная </a:t>
            </a:r>
            <a:endParaRPr lang="en-US" sz="1200"/>
          </a:p>
        </p:txBody>
      </p:sp>
      <p:sp>
        <p:nvSpPr>
          <p:cNvPr id="100363" name="Rectangle 11"/>
          <p:cNvSpPr>
            <a:spLocks noChangeArrowheads="1"/>
          </p:cNvSpPr>
          <p:nvPr/>
        </p:nvSpPr>
        <p:spPr bwMode="auto">
          <a:xfrm>
            <a:off x="6282928" y="2350294"/>
            <a:ext cx="1603772" cy="50125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Разделяемый опыт</a:t>
            </a:r>
            <a:endParaRPr lang="en-US" sz="1200"/>
          </a:p>
        </p:txBody>
      </p:sp>
      <p:sp>
        <p:nvSpPr>
          <p:cNvPr id="100364" name="Rectangle 12"/>
          <p:cNvSpPr>
            <a:spLocks noChangeArrowheads="1"/>
          </p:cNvSpPr>
          <p:nvPr/>
        </p:nvSpPr>
        <p:spPr bwMode="auto">
          <a:xfrm>
            <a:off x="3669507" y="2400300"/>
            <a:ext cx="1603772" cy="50125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Представление</a:t>
            </a:r>
            <a:endParaRPr lang="en-US" sz="1200"/>
          </a:p>
        </p:txBody>
      </p:sp>
      <p:sp>
        <p:nvSpPr>
          <p:cNvPr id="100365" name="Rectangle 13"/>
          <p:cNvSpPr>
            <a:spLocks noChangeArrowheads="1"/>
          </p:cNvSpPr>
          <p:nvPr/>
        </p:nvSpPr>
        <p:spPr bwMode="auto">
          <a:xfrm>
            <a:off x="1314451" y="3053954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Рекламная</a:t>
            </a:r>
            <a:endParaRPr lang="en-US" sz="1200"/>
          </a:p>
        </p:txBody>
      </p:sp>
      <p:sp>
        <p:nvSpPr>
          <p:cNvPr id="100366" name="Rectangle 14"/>
          <p:cNvSpPr>
            <a:spLocks noChangeArrowheads="1"/>
          </p:cNvSpPr>
          <p:nvPr/>
        </p:nvSpPr>
        <p:spPr bwMode="auto">
          <a:xfrm>
            <a:off x="6282928" y="3002757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Обращение </a:t>
            </a:r>
          </a:p>
          <a:p>
            <a:pPr algn="ctr">
              <a:defRPr/>
            </a:pPr>
            <a:r>
              <a:rPr lang="ru-RU" sz="1200"/>
              <a:t>внимания</a:t>
            </a:r>
            <a:endParaRPr lang="en-US" sz="1200"/>
          </a:p>
        </p:txBody>
      </p:sp>
      <p:sp>
        <p:nvSpPr>
          <p:cNvPr id="100367" name="Rectangle 15"/>
          <p:cNvSpPr>
            <a:spLocks noChangeArrowheads="1"/>
          </p:cNvSpPr>
          <p:nvPr/>
        </p:nvSpPr>
        <p:spPr bwMode="auto">
          <a:xfrm>
            <a:off x="3720703" y="3053954"/>
            <a:ext cx="1604963" cy="501253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Конкурирующее </a:t>
            </a:r>
          </a:p>
          <a:p>
            <a:pPr algn="ctr">
              <a:defRPr/>
            </a:pPr>
            <a:r>
              <a:rPr lang="ru-RU" sz="1200"/>
              <a:t>представление</a:t>
            </a:r>
            <a:endParaRPr lang="en-US" sz="1200"/>
          </a:p>
        </p:txBody>
      </p:sp>
      <p:sp>
        <p:nvSpPr>
          <p:cNvPr id="100368" name="Rectangle 16"/>
          <p:cNvSpPr>
            <a:spLocks noChangeArrowheads="1"/>
          </p:cNvSpPr>
          <p:nvPr/>
        </p:nvSpPr>
        <p:spPr bwMode="auto">
          <a:xfrm>
            <a:off x="3720703" y="3706416"/>
            <a:ext cx="1604963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Кодирование</a:t>
            </a:r>
            <a:endParaRPr lang="en-US" sz="1200"/>
          </a:p>
        </p:txBody>
      </p:sp>
      <p:sp>
        <p:nvSpPr>
          <p:cNvPr id="100369" name="Rectangle 17"/>
          <p:cNvSpPr>
            <a:spLocks noChangeArrowheads="1"/>
          </p:cNvSpPr>
          <p:nvPr/>
        </p:nvSpPr>
        <p:spPr bwMode="auto">
          <a:xfrm>
            <a:off x="1314451" y="3706416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Восприятия</a:t>
            </a:r>
            <a:endParaRPr lang="en-US" sz="1200"/>
          </a:p>
        </p:txBody>
      </p:sp>
      <p:sp>
        <p:nvSpPr>
          <p:cNvPr id="100370" name="Rectangle 18"/>
          <p:cNvSpPr>
            <a:spLocks noChangeArrowheads="1"/>
          </p:cNvSpPr>
          <p:nvPr/>
        </p:nvSpPr>
        <p:spPr bwMode="auto">
          <a:xfrm>
            <a:off x="6282928" y="3706416"/>
            <a:ext cx="1603772" cy="502444"/>
          </a:xfrm>
          <a:prstGeom prst="rect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1200"/>
              <a:t>Декодирование</a:t>
            </a:r>
            <a:endParaRPr lang="en-US" sz="1200"/>
          </a:p>
        </p:txBody>
      </p:sp>
      <p:sp>
        <p:nvSpPr>
          <p:cNvPr id="100371" name="Line 19"/>
          <p:cNvSpPr>
            <a:spLocks noChangeShapeType="1"/>
          </p:cNvSpPr>
          <p:nvPr/>
        </p:nvSpPr>
        <p:spPr bwMode="auto">
          <a:xfrm>
            <a:off x="2892029" y="1997869"/>
            <a:ext cx="777478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2" name="Line 20"/>
          <p:cNvSpPr>
            <a:spLocks noChangeShapeType="1"/>
          </p:cNvSpPr>
          <p:nvPr/>
        </p:nvSpPr>
        <p:spPr bwMode="auto">
          <a:xfrm>
            <a:off x="5273278" y="1997869"/>
            <a:ext cx="984647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3" name="Line 21"/>
          <p:cNvSpPr>
            <a:spLocks noChangeShapeType="1"/>
          </p:cNvSpPr>
          <p:nvPr/>
        </p:nvSpPr>
        <p:spPr bwMode="auto">
          <a:xfrm>
            <a:off x="2944417" y="2601516"/>
            <a:ext cx="725090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4" name="Line 22"/>
          <p:cNvSpPr>
            <a:spLocks noChangeShapeType="1"/>
          </p:cNvSpPr>
          <p:nvPr/>
        </p:nvSpPr>
        <p:spPr bwMode="auto">
          <a:xfrm>
            <a:off x="5273278" y="2601516"/>
            <a:ext cx="984647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5" name="Line 23"/>
          <p:cNvSpPr>
            <a:spLocks noChangeShapeType="1"/>
          </p:cNvSpPr>
          <p:nvPr/>
        </p:nvSpPr>
        <p:spPr bwMode="auto">
          <a:xfrm>
            <a:off x="2944417" y="3253979"/>
            <a:ext cx="725090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6" name="Line 24"/>
          <p:cNvSpPr>
            <a:spLocks noChangeShapeType="1"/>
          </p:cNvSpPr>
          <p:nvPr/>
        </p:nvSpPr>
        <p:spPr bwMode="auto">
          <a:xfrm>
            <a:off x="5325666" y="3253979"/>
            <a:ext cx="932259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7" name="Line 25"/>
          <p:cNvSpPr>
            <a:spLocks noChangeShapeType="1"/>
          </p:cNvSpPr>
          <p:nvPr/>
        </p:nvSpPr>
        <p:spPr bwMode="auto">
          <a:xfrm>
            <a:off x="2944416" y="3957638"/>
            <a:ext cx="776288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sp>
        <p:nvSpPr>
          <p:cNvPr id="100378" name="Line 26"/>
          <p:cNvSpPr>
            <a:spLocks noChangeShapeType="1"/>
          </p:cNvSpPr>
          <p:nvPr/>
        </p:nvSpPr>
        <p:spPr bwMode="auto">
          <a:xfrm>
            <a:off x="5325667" y="3957638"/>
            <a:ext cx="983456" cy="0"/>
          </a:xfrm>
          <a:prstGeom prst="line">
            <a:avLst/>
          </a:prstGeom>
          <a:ln>
            <a:solidFill>
              <a:srgbClr val="0070C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ru-RU" sz="1200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848" y="2202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7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05979"/>
            <a:ext cx="7139136" cy="857250"/>
          </a:xfrm>
        </p:spPr>
        <p:txBody>
          <a:bodyPr/>
          <a:lstStyle/>
          <a:p>
            <a:r>
              <a:rPr lang="ru-RU" altLang="ru-RU" b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Байланыс</a:t>
            </a:r>
            <a:r>
              <a:rPr lang="ru-RU" altLang="ru-RU" b="1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latin typeface="Arial" panose="020B0604020202020204" pitchFamily="34" charset="0"/>
                <a:cs typeface="Times New Roman" panose="02020603050405020304" pitchFamily="18" charset="0"/>
              </a:rPr>
              <a:t>модельдері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584" y="1315245"/>
            <a:ext cx="8119864" cy="3146611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err="1"/>
              <a:t>Қарым-қатынастың</a:t>
            </a:r>
            <a:r>
              <a:rPr lang="ru-RU" dirty="0"/>
              <a:t> </a:t>
            </a:r>
            <a:r>
              <a:rPr lang="ru-RU" dirty="0" err="1"/>
              <a:t>дискурстық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әсер</a:t>
            </a:r>
            <a:r>
              <a:rPr lang="ru-RU" dirty="0"/>
              <a:t> </a:t>
            </a:r>
            <a:r>
              <a:rPr lang="ru-RU" dirty="0" err="1"/>
              <a:t>ету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..</a:t>
            </a:r>
          </a:p>
          <a:p>
            <a:pPr lvl="0"/>
            <a:r>
              <a:rPr lang="ru-RU" dirty="0" err="1"/>
              <a:t>Қарым-қатынас</a:t>
            </a:r>
            <a:r>
              <a:rPr lang="ru-RU" dirty="0"/>
              <a:t> </a:t>
            </a:r>
            <a:r>
              <a:rPr lang="ru-RU" dirty="0" err="1"/>
              <a:t>моделін</a:t>
            </a:r>
            <a:r>
              <a:rPr lang="ru-RU" dirty="0"/>
              <a:t> </a:t>
            </a:r>
            <a:r>
              <a:rPr lang="ru-RU" dirty="0" err="1"/>
              <a:t>насихаттау</a:t>
            </a:r>
            <a:r>
              <a:rPr lang="ru-RU" dirty="0"/>
              <a:t>.</a:t>
            </a:r>
          </a:p>
          <a:p>
            <a:pPr lvl="0"/>
            <a:r>
              <a:rPr lang="ru-RU" dirty="0" err="1"/>
              <a:t>Процедуралық</a:t>
            </a:r>
            <a:r>
              <a:rPr lang="ru-RU" dirty="0"/>
              <a:t> модель.</a:t>
            </a:r>
          </a:p>
          <a:p>
            <a:pPr lvl="0"/>
            <a:r>
              <a:rPr lang="ru-RU" dirty="0" err="1"/>
              <a:t>Семиотикалық</a:t>
            </a:r>
            <a:r>
              <a:rPr lang="ru-RU" dirty="0"/>
              <a:t> модель.</a:t>
            </a:r>
          </a:p>
          <a:p>
            <a:pPr lvl="0"/>
            <a:r>
              <a:rPr lang="ru-RU" dirty="0" err="1"/>
              <a:t>Қоғамдық</a:t>
            </a:r>
            <a:r>
              <a:rPr lang="ru-RU" dirty="0"/>
              <a:t> модель.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6188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7698" y="225411"/>
            <a:ext cx="6841453" cy="857250"/>
          </a:xfrm>
        </p:spPr>
        <p:txBody>
          <a:bodyPr>
            <a:noAutofit/>
          </a:bodyPr>
          <a:lstStyle/>
          <a:p>
            <a:r>
              <a:rPr lang="ru-RU" sz="3200" b="1" dirty="0" err="1"/>
              <a:t>Қарым-қатынастың</a:t>
            </a:r>
            <a:r>
              <a:rPr lang="ru-RU" sz="3200" b="1" dirty="0"/>
              <a:t> </a:t>
            </a:r>
            <a:r>
              <a:rPr lang="ru-RU" sz="3200" b="1" dirty="0" err="1"/>
              <a:t>дискурстық</a:t>
            </a:r>
            <a:r>
              <a:rPr lang="ru-RU" sz="3200" b="1" dirty="0"/>
              <a:t> </a:t>
            </a:r>
            <a:r>
              <a:rPr lang="ru-RU" sz="3200" b="1" dirty="0" err="1"/>
              <a:t>моделі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7699" y="1160470"/>
            <a:ext cx="5226260" cy="567588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дискурс = предмет обсуждения + социальная ситуация + идеология.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266" y="1883677"/>
            <a:ext cx="4429125" cy="31218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629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6126" y="205979"/>
            <a:ext cx="7220673" cy="857250"/>
          </a:xfrm>
        </p:spPr>
        <p:txBody>
          <a:bodyPr>
            <a:normAutofit/>
          </a:bodyPr>
          <a:lstStyle/>
          <a:p>
            <a:r>
              <a:rPr lang="ru-RU" b="1" dirty="0" err="1"/>
              <a:t>Кері</a:t>
            </a:r>
            <a:r>
              <a:rPr lang="ru-RU" b="1" dirty="0"/>
              <a:t> </a:t>
            </a:r>
            <a:r>
              <a:rPr lang="ru-RU" b="1" dirty="0" err="1"/>
              <a:t>байланыс</a:t>
            </a:r>
            <a:r>
              <a:rPr lang="ru-RU" b="1" dirty="0"/>
              <a:t> </a:t>
            </a:r>
            <a:r>
              <a:rPr lang="ru-RU" b="1" dirty="0" err="1"/>
              <a:t>моделі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8392"/>
            <a:ext cx="4464496" cy="31466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/>
              <a:t>Кері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моделі-бұл</a:t>
            </a:r>
            <a:r>
              <a:rPr lang="ru-RU" sz="2400" dirty="0"/>
              <a:t> пост-</a:t>
            </a:r>
            <a:r>
              <a:rPr lang="ru-RU" sz="2400" dirty="0" err="1"/>
              <a:t>коммуникациялық</a:t>
            </a:r>
            <a:r>
              <a:rPr lang="ru-RU" sz="2400" dirty="0"/>
              <a:t> </a:t>
            </a:r>
            <a:r>
              <a:rPr lang="ru-RU" sz="2400" dirty="0" err="1"/>
              <a:t>процестерді</a:t>
            </a:r>
            <a:r>
              <a:rPr lang="ru-RU" sz="2400" dirty="0"/>
              <a:t> </a:t>
            </a:r>
            <a:r>
              <a:rPr lang="ru-RU" sz="2400" dirty="0" err="1"/>
              <a:t>қамтитын</a:t>
            </a:r>
            <a:r>
              <a:rPr lang="ru-RU" sz="2400" dirty="0"/>
              <a:t> </a:t>
            </a:r>
            <a:r>
              <a:rPr lang="ru-RU" sz="2400" dirty="0" err="1"/>
              <a:t>байланыс</a:t>
            </a:r>
            <a:r>
              <a:rPr lang="ru-RU" sz="2400" dirty="0"/>
              <a:t> </a:t>
            </a:r>
            <a:r>
              <a:rPr lang="ru-RU" sz="2400" dirty="0" err="1"/>
              <a:t>моделі</a:t>
            </a:r>
            <a:r>
              <a:rPr lang="ru-RU" sz="2400" dirty="0"/>
              <a:t>, </a:t>
            </a:r>
            <a:r>
              <a:rPr lang="ru-RU" sz="2400" dirty="0" err="1"/>
              <a:t>атап</a:t>
            </a:r>
            <a:r>
              <a:rPr lang="ru-RU" sz="2400" dirty="0"/>
              <a:t> </a:t>
            </a:r>
            <a:r>
              <a:rPr lang="ru-RU" sz="2400" dirty="0" err="1"/>
              <a:t>айтқанда</a:t>
            </a:r>
            <a:r>
              <a:rPr lang="ru-RU" sz="2400" dirty="0"/>
              <a:t>, </a:t>
            </a:r>
            <a:r>
              <a:rPr lang="ru-RU" sz="2400" dirty="0" err="1"/>
              <a:t>дереккөз</a:t>
            </a:r>
            <a:r>
              <a:rPr lang="ru-RU" sz="2400" dirty="0"/>
              <a:t> </a:t>
            </a:r>
            <a:r>
              <a:rPr lang="ru-RU" sz="2400" dirty="0" err="1"/>
              <a:t>адресаттың</a:t>
            </a:r>
            <a:r>
              <a:rPr lang="ru-RU" sz="2400" dirty="0"/>
              <a:t> </a:t>
            </a:r>
            <a:r>
              <a:rPr lang="ru-RU" sz="2400" dirty="0" err="1"/>
              <a:t>хабарламаға</a:t>
            </a:r>
            <a:r>
              <a:rPr lang="ru-RU" sz="2400" dirty="0"/>
              <a:t> </a:t>
            </a:r>
            <a:r>
              <a:rPr lang="ru-RU" sz="2400" dirty="0" err="1"/>
              <a:t>реакциясы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ала </a:t>
            </a:r>
            <a:r>
              <a:rPr lang="ru-RU" sz="2400" dirty="0" err="1"/>
              <a:t>алатындығын</a:t>
            </a:r>
            <a:r>
              <a:rPr lang="ru-RU" sz="2400" dirty="0"/>
              <a:t> </a:t>
            </a:r>
            <a:r>
              <a:rPr lang="ru-RU" sz="2400" dirty="0" err="1"/>
              <a:t>ескереді</a:t>
            </a:r>
            <a:r>
              <a:rPr lang="ru-RU" sz="2400" dirty="0"/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347614"/>
            <a:ext cx="4511733" cy="31864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442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05979"/>
            <a:ext cx="6779096" cy="857250"/>
          </a:xfrm>
        </p:spPr>
        <p:txBody>
          <a:bodyPr>
            <a:normAutofit/>
          </a:bodyPr>
          <a:lstStyle/>
          <a:p>
            <a:r>
              <a:rPr lang="ru-RU" b="1" dirty="0" err="1"/>
              <a:t>Бірнеше</a:t>
            </a:r>
            <a:r>
              <a:rPr lang="ru-RU" b="1" dirty="0"/>
              <a:t> </a:t>
            </a:r>
            <a:r>
              <a:rPr lang="ru-RU" b="1" dirty="0" err="1"/>
              <a:t>әсер</a:t>
            </a:r>
            <a:r>
              <a:rPr lang="ru-RU" b="1" dirty="0"/>
              <a:t> </a:t>
            </a:r>
            <a:r>
              <a:rPr lang="ru-RU" b="1" dirty="0" err="1"/>
              <a:t>ету</a:t>
            </a:r>
            <a:r>
              <a:rPr lang="ru-RU" b="1" dirty="0"/>
              <a:t> </a:t>
            </a:r>
            <a:r>
              <a:rPr lang="ru-RU" b="1" dirty="0" err="1"/>
              <a:t>моделі</a:t>
            </a:r>
            <a:r>
              <a:rPr lang="ru-RU" b="1" dirty="0"/>
              <a:t>.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203598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400" dirty="0" err="1">
                <a:latin typeface="Helvetica" panose="020B0604020202020204" pitchFamily="34" charset="0"/>
              </a:rPr>
              <a:t>Бұқаралық</a:t>
            </a:r>
            <a:r>
              <a:rPr lang="ru-RU" sz="2400" dirty="0">
                <a:latin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</a:rPr>
              <a:t>коммуникацияда</a:t>
            </a:r>
            <a:r>
              <a:rPr lang="ru-RU" sz="2400" dirty="0">
                <a:latin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</a:rPr>
              <a:t>бірнеше</a:t>
            </a:r>
            <a:r>
              <a:rPr lang="ru-RU" sz="2400" dirty="0">
                <a:latin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</a:rPr>
              <a:t>хабарлама</a:t>
            </a:r>
            <a:r>
              <a:rPr lang="ru-RU" sz="2400" dirty="0">
                <a:latin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</a:rPr>
              <a:t>көздері</a:t>
            </a:r>
            <a:r>
              <a:rPr lang="ru-RU" sz="2400" dirty="0">
                <a:latin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</a:rPr>
              <a:t>және</a:t>
            </a:r>
            <a:r>
              <a:rPr lang="ru-RU" sz="2400" dirty="0">
                <a:latin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</a:rPr>
              <a:t>көптеген</a:t>
            </a:r>
            <a:r>
              <a:rPr lang="ru-RU" sz="2400" dirty="0">
                <a:latin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</a:rPr>
              <a:t>адресаттар</a:t>
            </a:r>
            <a:r>
              <a:rPr lang="ru-RU" sz="2400" dirty="0">
                <a:latin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</a:rPr>
              <a:t>болуы</a:t>
            </a:r>
            <a:r>
              <a:rPr lang="ru-RU" sz="2400" dirty="0">
                <a:latin typeface="Helvetica" panose="020B0604020202020204" pitchFamily="34" charset="0"/>
              </a:rPr>
              <a:t> </a:t>
            </a:r>
            <a:r>
              <a:rPr lang="ru-RU" sz="2400" dirty="0" err="1">
                <a:latin typeface="Helvetica" panose="020B0604020202020204" pitchFamily="34" charset="0"/>
              </a:rPr>
              <a:t>мүмкін</a:t>
            </a:r>
            <a:r>
              <a:rPr lang="ru-RU" sz="2400" dirty="0">
                <a:latin typeface="Helvetica" panose="020B0604020202020204" pitchFamily="34" charset="0"/>
              </a:rPr>
              <a:t>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389936"/>
            <a:ext cx="4366775" cy="31971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5130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598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51720" y="1653648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Политические коммуникации</a:t>
            </a:r>
            <a:endParaRPr lang="ru-RU" sz="3200" b="1" dirty="0"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5656" y="2767404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Дәріс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</a:p>
          <a:p>
            <a:r>
              <a:rPr lang="kk-KZ" sz="3200" dirty="0"/>
              <a:t>Саяси коммуникация модельдері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3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05979"/>
            <a:ext cx="7067128" cy="857250"/>
          </a:xfrm>
        </p:spPr>
        <p:txBody>
          <a:bodyPr>
            <a:noAutofit/>
          </a:bodyPr>
          <a:lstStyle/>
          <a:p>
            <a:r>
              <a:rPr lang="ru-RU" sz="3600" b="1" dirty="0" err="1"/>
              <a:t>Қарым-қатынас</a:t>
            </a:r>
            <a:r>
              <a:rPr lang="ru-RU" sz="3600" b="1" dirty="0"/>
              <a:t> </a:t>
            </a:r>
            <a:r>
              <a:rPr lang="ru-RU" sz="3600" b="1" dirty="0" err="1"/>
              <a:t>моделін</a:t>
            </a:r>
            <a:r>
              <a:rPr lang="ru-RU" sz="3600" b="1" dirty="0"/>
              <a:t> </a:t>
            </a:r>
            <a:r>
              <a:rPr lang="ru-RU" sz="3600" b="1" dirty="0" err="1"/>
              <a:t>насихаттау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63638"/>
            <a:ext cx="3970784" cy="17833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/>
              <a:t>Бұл</a:t>
            </a:r>
            <a:r>
              <a:rPr lang="ru-RU" sz="2400" dirty="0"/>
              <a:t> </a:t>
            </a:r>
            <a:r>
              <a:rPr lang="ru-RU" sz="2400" dirty="0" err="1"/>
              <a:t>белгілі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оқиғаларды</a:t>
            </a:r>
            <a:r>
              <a:rPr lang="ru-RU" sz="2400" dirty="0"/>
              <a:t> </a:t>
            </a:r>
            <a:r>
              <a:rPr lang="ru-RU" sz="2400" dirty="0" err="1"/>
              <a:t>асыра</a:t>
            </a:r>
            <a:r>
              <a:rPr lang="ru-RU" sz="2400" dirty="0"/>
              <a:t> </a:t>
            </a:r>
            <a:r>
              <a:rPr lang="ru-RU" sz="2400" dirty="0" err="1"/>
              <a:t>сілтеу</a:t>
            </a:r>
            <a:r>
              <a:rPr lang="ru-RU" sz="2400" dirty="0"/>
              <a:t>,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мақсаты</a:t>
            </a:r>
            <a:r>
              <a:rPr lang="ru-RU" sz="2400" dirty="0"/>
              <a:t> </a:t>
            </a:r>
            <a:r>
              <a:rPr lang="ru-RU" sz="2400" dirty="0" err="1"/>
              <a:t>адресатты</a:t>
            </a:r>
            <a:r>
              <a:rPr lang="ru-RU" sz="2400" dirty="0"/>
              <a:t> осы </a:t>
            </a:r>
            <a:r>
              <a:rPr lang="ru-RU" sz="2400" dirty="0" err="1"/>
              <a:t>ақпаратқа</a:t>
            </a:r>
            <a:r>
              <a:rPr lang="ru-RU" sz="2400" dirty="0"/>
              <a:t> сену </a:t>
            </a:r>
            <a:r>
              <a:rPr lang="ru-RU" sz="2400" dirty="0" err="1"/>
              <a:t>болып</a:t>
            </a:r>
            <a:r>
              <a:rPr lang="ru-RU" sz="2400" dirty="0"/>
              <a:t> </a:t>
            </a:r>
            <a:r>
              <a:rPr lang="ru-RU" sz="2400" dirty="0" err="1"/>
              <a:t>табылады</a:t>
            </a:r>
            <a:r>
              <a:rPr lang="ru-RU" sz="2400" dirty="0"/>
              <a:t>, </a:t>
            </a:r>
            <a:r>
              <a:rPr lang="ru-RU" sz="2400" dirty="0" err="1"/>
              <a:t>онда</a:t>
            </a:r>
            <a:r>
              <a:rPr lang="ru-RU" sz="2400" dirty="0"/>
              <a:t> адресат </a:t>
            </a:r>
            <a:r>
              <a:rPr lang="ru-RU" sz="2400" dirty="0" err="1"/>
              <a:t>көбінесе</a:t>
            </a:r>
            <a:r>
              <a:rPr lang="ru-RU" sz="2400" dirty="0"/>
              <a:t> </a:t>
            </a:r>
            <a:r>
              <a:rPr lang="ru-RU" sz="2400" dirty="0" err="1"/>
              <a:t>насихатшылардың</a:t>
            </a:r>
            <a:r>
              <a:rPr lang="ru-RU" sz="2400" dirty="0"/>
              <a:t> </a:t>
            </a:r>
            <a:r>
              <a:rPr lang="ru-RU" sz="2400" dirty="0" err="1"/>
              <a:t>жағын</a:t>
            </a:r>
            <a:r>
              <a:rPr lang="ru-RU" sz="2400" dirty="0"/>
              <a:t> </a:t>
            </a:r>
            <a:r>
              <a:rPr lang="ru-RU" sz="2400" dirty="0" err="1"/>
              <a:t>қабылдайды</a:t>
            </a:r>
            <a:r>
              <a:rPr lang="ru-RU" sz="2400" dirty="0"/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159688"/>
            <a:ext cx="3110345" cy="39595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2312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73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05979"/>
            <a:ext cx="6779096" cy="857250"/>
          </a:xfrm>
        </p:spPr>
        <p:txBody>
          <a:bodyPr>
            <a:normAutofit/>
          </a:bodyPr>
          <a:lstStyle/>
          <a:p>
            <a:r>
              <a:rPr lang="ru-RU" b="1" dirty="0" err="1"/>
              <a:t>Процедуралық</a:t>
            </a:r>
            <a:r>
              <a:rPr lang="ru-RU" b="1" dirty="0"/>
              <a:t> модель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91630"/>
            <a:ext cx="3343427" cy="3146611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Қарым-қатынастың</a:t>
            </a:r>
            <a:r>
              <a:rPr lang="ru-RU" dirty="0"/>
              <a:t> </a:t>
            </a:r>
            <a:r>
              <a:rPr lang="ru-RU" dirty="0" err="1"/>
              <a:t>процедуралық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- </a:t>
            </a:r>
            <a:r>
              <a:rPr lang="ru-RU" dirty="0" err="1"/>
              <a:t>ақпаратты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қабылдау</a:t>
            </a:r>
            <a:r>
              <a:rPr lang="ru-RU" dirty="0"/>
              <a:t> </a:t>
            </a:r>
            <a:r>
              <a:rPr lang="ru-RU" dirty="0" err="1"/>
              <a:t>процедурасын</a:t>
            </a:r>
            <a:r>
              <a:rPr lang="ru-RU" dirty="0"/>
              <a:t> </a:t>
            </a:r>
            <a:r>
              <a:rPr lang="ru-RU" dirty="0" err="1"/>
              <a:t>ескереді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773" y="2000903"/>
            <a:ext cx="5097456" cy="28600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20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Семиотикалық</a:t>
            </a:r>
            <a:r>
              <a:rPr lang="ru-RU" b="1" dirty="0"/>
              <a:t> модель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4583" y="1620739"/>
            <a:ext cx="3293552" cy="314661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Семиотика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істейтін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бөлім</a:t>
            </a:r>
            <a:r>
              <a:rPr lang="ru-RU" dirty="0"/>
              <a:t> -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белгі</a:t>
            </a:r>
            <a:r>
              <a:rPr lang="ru-RU" dirty="0"/>
              <a:t>, </a:t>
            </a:r>
            <a:r>
              <a:rPr lang="ru-RU" dirty="0" err="1"/>
              <a:t>белгі</a:t>
            </a:r>
            <a:r>
              <a:rPr lang="ru-RU" dirty="0"/>
              <a:t>. </a:t>
            </a:r>
            <a:r>
              <a:rPr lang="ru-RU" dirty="0" err="1"/>
              <a:t>Оттан</a:t>
            </a:r>
            <a:r>
              <a:rPr lang="ru-RU" dirty="0"/>
              <a:t> </a:t>
            </a:r>
            <a:r>
              <a:rPr lang="ru-RU" dirty="0" err="1"/>
              <a:t>шыққан</a:t>
            </a:r>
            <a:r>
              <a:rPr lang="ru-RU" dirty="0"/>
              <a:t> </a:t>
            </a:r>
            <a:r>
              <a:rPr lang="ru-RU" dirty="0" err="1"/>
              <a:t>түтін</a:t>
            </a:r>
            <a:r>
              <a:rPr lang="ru-RU" dirty="0"/>
              <a:t> </a:t>
            </a:r>
            <a:r>
              <a:rPr lang="ru-RU" dirty="0" err="1"/>
              <a:t>өрттің</a:t>
            </a:r>
            <a:r>
              <a:rPr lang="ru-RU" dirty="0"/>
              <a:t> </a:t>
            </a:r>
            <a:r>
              <a:rPr lang="ru-RU" dirty="0" err="1"/>
              <a:t>белгісі</a:t>
            </a:r>
            <a:r>
              <a:rPr lang="ru-RU" dirty="0"/>
              <a:t> </a:t>
            </a:r>
            <a:r>
              <a:rPr lang="ru-RU" dirty="0" err="1"/>
              <a:t>болатыны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, </a:t>
            </a:r>
            <a:r>
              <a:rPr lang="ru-RU" dirty="0" err="1"/>
              <a:t>адамның</a:t>
            </a:r>
            <a:r>
              <a:rPr lang="ru-RU" dirty="0"/>
              <a:t>, </a:t>
            </a:r>
            <a:r>
              <a:rPr lang="ru-RU" dirty="0" err="1"/>
              <a:t>ұйымның</a:t>
            </a:r>
            <a:r>
              <a:rPr lang="ru-RU" dirty="0"/>
              <a:t>, </a:t>
            </a:r>
            <a:r>
              <a:rPr lang="ru-RU" dirty="0" err="1"/>
              <a:t>елдің</a:t>
            </a:r>
            <a:r>
              <a:rPr lang="ru-RU" dirty="0"/>
              <a:t> </a:t>
            </a:r>
            <a:r>
              <a:rPr lang="ru-RU" dirty="0" err="1"/>
              <a:t>бейнесі</a:t>
            </a:r>
            <a:r>
              <a:rPr lang="ru-RU" dirty="0"/>
              <a:t> де </a:t>
            </a:r>
            <a:r>
              <a:rPr lang="ru-RU" dirty="0" err="1"/>
              <a:t>семиотикалық</a:t>
            </a:r>
            <a:r>
              <a:rPr lang="ru-RU" dirty="0"/>
              <a:t> </a:t>
            </a:r>
            <a:r>
              <a:rPr lang="ru-RU" dirty="0" err="1"/>
              <a:t>ұғымдар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006" y="1344583"/>
            <a:ext cx="4577093" cy="31048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067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05979"/>
            <a:ext cx="6779096" cy="857250"/>
          </a:xfrm>
        </p:spPr>
        <p:txBody>
          <a:bodyPr>
            <a:noAutofit/>
          </a:bodyPr>
          <a:lstStyle/>
          <a:p>
            <a:r>
              <a:rPr lang="ru-RU" b="1" dirty="0" err="1"/>
              <a:t>Қоғамдық</a:t>
            </a:r>
            <a:r>
              <a:rPr lang="ru-RU" b="1" dirty="0"/>
              <a:t> модель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2239" y="1732960"/>
            <a:ext cx="2788553" cy="31466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Хабарлама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алушыға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алушы</a:t>
            </a:r>
            <a:r>
              <a:rPr lang="ru-RU" dirty="0"/>
              <a:t> </a:t>
            </a:r>
            <a:r>
              <a:rPr lang="ru-RU" dirty="0" err="1"/>
              <a:t>қауымына</a:t>
            </a:r>
            <a:r>
              <a:rPr lang="ru-RU" dirty="0"/>
              <a:t>, </a:t>
            </a:r>
            <a:r>
              <a:rPr lang="ru-RU" dirty="0" err="1"/>
              <a:t>қоғамға</a:t>
            </a:r>
            <a:r>
              <a:rPr lang="ru-RU" dirty="0"/>
              <a:t> </a:t>
            </a:r>
            <a:r>
              <a:rPr lang="ru-RU" dirty="0" err="1"/>
              <a:t>жеткізіледі</a:t>
            </a:r>
            <a:r>
              <a:rPr lang="ru-RU" dirty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744" y="1259010"/>
            <a:ext cx="4580313" cy="34352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48" y="20597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380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Сызықтық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моделі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Г.Лассуэла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200151"/>
            <a:ext cx="6840760" cy="3394472"/>
          </a:xfrm>
        </p:spPr>
        <p:txBody>
          <a:bodyPr>
            <a:normAutofit/>
          </a:bodyPr>
          <a:lstStyle/>
          <a:p>
            <a:r>
              <a:rPr lang="ru-RU" sz="1600" dirty="0" err="1"/>
              <a:t>Кім</a:t>
            </a:r>
            <a:r>
              <a:rPr lang="ru-RU" sz="1600" dirty="0"/>
              <a:t>? (коммуникатор </a:t>
            </a:r>
            <a:r>
              <a:rPr lang="ru-RU" sz="1600" dirty="0" err="1"/>
              <a:t>хабарлама</a:t>
            </a:r>
            <a:r>
              <a:rPr lang="ru-RU" sz="1600" dirty="0"/>
              <a:t> </a:t>
            </a:r>
            <a:r>
              <a:rPr lang="ru-RU" sz="1600" dirty="0" err="1"/>
              <a:t>жібереді</a:t>
            </a:r>
            <a:r>
              <a:rPr lang="ru-RU" sz="1600" dirty="0" smtClean="0"/>
              <a:t>)</a:t>
            </a:r>
          </a:p>
          <a:p>
            <a:r>
              <a:rPr lang="ru-RU" sz="1600" dirty="0" smtClean="0"/>
              <a:t>Не</a:t>
            </a:r>
            <a:r>
              <a:rPr lang="ru-RU" sz="1600" dirty="0"/>
              <a:t>? (</a:t>
            </a:r>
            <a:r>
              <a:rPr lang="ru-RU" sz="1600" dirty="0" err="1"/>
              <a:t>хабарлама</a:t>
            </a:r>
            <a:r>
              <a:rPr lang="ru-RU" sz="1600" dirty="0"/>
              <a:t> </a:t>
            </a:r>
            <a:r>
              <a:rPr lang="ru-RU" sz="1600" dirty="0" err="1"/>
              <a:t>жіберіледі</a:t>
            </a:r>
            <a:r>
              <a:rPr lang="ru-RU" sz="1600" dirty="0" smtClean="0"/>
              <a:t>)</a:t>
            </a:r>
          </a:p>
          <a:p>
            <a:r>
              <a:rPr lang="ru-RU" sz="1600" dirty="0" err="1" smtClean="0"/>
              <a:t>Қалай</a:t>
            </a:r>
            <a:r>
              <a:rPr lang="ru-RU" sz="1600" dirty="0"/>
              <a:t>? (беру </a:t>
            </a:r>
            <a:r>
              <a:rPr lang="ru-RU" sz="1600" dirty="0" err="1"/>
              <a:t>жүзеге</a:t>
            </a:r>
            <a:r>
              <a:rPr lang="ru-RU" sz="1600" dirty="0"/>
              <a:t> </a:t>
            </a:r>
            <a:r>
              <a:rPr lang="ru-RU" sz="1600" dirty="0" err="1"/>
              <a:t>асырылады</a:t>
            </a:r>
            <a:r>
              <a:rPr lang="ru-RU" sz="1600" dirty="0" smtClean="0"/>
              <a:t>)</a:t>
            </a:r>
          </a:p>
          <a:p>
            <a:r>
              <a:rPr lang="ru-RU" sz="1600" dirty="0" err="1" smtClean="0"/>
              <a:t>Кімге</a:t>
            </a:r>
            <a:r>
              <a:rPr lang="ru-RU" sz="1600" dirty="0"/>
              <a:t>? (</a:t>
            </a:r>
            <a:r>
              <a:rPr lang="ru-RU" sz="1600" dirty="0" err="1"/>
              <a:t>хабарлама</a:t>
            </a:r>
            <a:r>
              <a:rPr lang="ru-RU" sz="1600" dirty="0"/>
              <a:t> </a:t>
            </a:r>
            <a:r>
              <a:rPr lang="ru-RU" sz="1600" dirty="0" err="1"/>
              <a:t>жіберілді</a:t>
            </a:r>
            <a:r>
              <a:rPr lang="ru-RU" sz="1600" dirty="0" smtClean="0"/>
              <a:t>)</a:t>
            </a:r>
          </a:p>
          <a:p>
            <a:r>
              <a:rPr lang="ru-RU" sz="1600" dirty="0" err="1"/>
              <a:t>Қандай</a:t>
            </a:r>
            <a:r>
              <a:rPr lang="ru-RU" sz="1600" dirty="0"/>
              <a:t> </a:t>
            </a:r>
            <a:r>
              <a:rPr lang="ru-RU" sz="1600" dirty="0" err="1"/>
              <a:t>әсермен</a:t>
            </a:r>
            <a:r>
              <a:rPr lang="ru-RU" sz="1600" dirty="0"/>
              <a:t>? (</a:t>
            </a:r>
            <a:r>
              <a:rPr lang="ru-RU" sz="1600" dirty="0" err="1"/>
              <a:t>хабарлама</a:t>
            </a:r>
            <a:r>
              <a:rPr lang="ru-RU" sz="1600" dirty="0"/>
              <a:t> </a:t>
            </a:r>
            <a:r>
              <a:rPr lang="ru-RU" sz="1600" dirty="0" err="1"/>
              <a:t>жеткізілді</a:t>
            </a:r>
            <a:r>
              <a:rPr lang="ru-RU" sz="1600" dirty="0"/>
              <a:t>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82" y="2729547"/>
            <a:ext cx="8709992" cy="2441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21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95486"/>
            <a:ext cx="7200800" cy="857250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Салттық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білдіру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экспрессивті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моделі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7796"/>
            <a:ext cx="1214607" cy="1098947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323528" y="1491630"/>
            <a:ext cx="8640960" cy="3394472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Трансляция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моделі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бұқаралық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олардың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функцияларының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атап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айтқанда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жаңалықтар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жарнамалық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құралдарының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ұтымды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іргелі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әрекеттерін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пайдалы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бейнелеу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қала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нұсқа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себептілік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пен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бағытты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ағынды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болжайды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  <a:defRPr/>
            </a:pP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Қарым-қатынастың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альтернативті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көрінісі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оны «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ырым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атайды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ұсынылады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оған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: «коммуникация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қатысу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тарату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ассоциация,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мүшелік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өзара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сенім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сияқты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терминдермен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Ритуалистік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көзқарас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кеңістіктегі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хабарламаларды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таратуға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қоғамның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сақталуын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бекітеді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уақытында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беру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сенім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сенімді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білдіру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latin typeface="Arial" panose="020B0604020202020204" pitchFamily="34" charset="0"/>
                <a:cs typeface="Arial" panose="020B0604020202020204" pitchFamily="34" charset="0"/>
              </a:rPr>
              <a:t>қолдау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».</a:t>
            </a:r>
          </a:p>
        </p:txBody>
      </p:sp>
    </p:spTree>
    <p:extLst>
      <p:ext uri="{BB962C8B-B14F-4D97-AF65-F5344CB8AC3E}">
        <p14:creationId xmlns:p14="http://schemas.microsoft.com/office/powerpoint/2010/main" val="22774731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5767" y="195486"/>
            <a:ext cx="7056784" cy="857250"/>
          </a:xfrm>
        </p:spPr>
        <p:txBody>
          <a:bodyPr>
            <a:noAutofit/>
          </a:bodyPr>
          <a:lstStyle/>
          <a:p>
            <a:pPr marL="0" lvl="1"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Медиа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дискурстарды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кодтау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декодтау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қабылдау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моделі</a:t>
            </a:r>
            <a:endParaRPr lang="" sz="2800" b="1" kern="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7" y="1419622"/>
            <a:ext cx="8641958" cy="3459831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тәсілінің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мәні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алушы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тұрғысынан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атрибутты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мағынаны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үлестірілген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медианың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тұрғызу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Медиа-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хабарламалар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әрдайым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полисемиялық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бірнеше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мағынаға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ие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контекстіне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мәдениетіне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түсіндіріледі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талдаудың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көшбасшыларының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Стюарт Холл (1980)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тұжырымдаған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сыни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теорияның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дәлелді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нұсқасы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бар,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кейбір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медиа-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хабарламалар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өздерінің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бастауынан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түсіндіру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кезеңіне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өтетін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трансформация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кезеңдеріне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баса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назар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аударады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en-US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3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05979"/>
            <a:ext cx="6635080" cy="857250"/>
          </a:xfrm>
        </p:spPr>
        <p:txBody>
          <a:bodyPr>
            <a:noAutofit/>
          </a:bodyPr>
          <a:lstStyle/>
          <a:p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Винердің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кибернетикалық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моделі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35645"/>
            <a:ext cx="8435280" cy="2958977"/>
          </a:xfrm>
        </p:spPr>
        <p:txBody>
          <a:bodyPr>
            <a:normAutofit fontScale="92500" lnSpcReduction="20000"/>
          </a:bodyPr>
          <a:lstStyle/>
          <a:p>
            <a:pPr marL="0" indent="457200" algn="just">
              <a:lnSpc>
                <a:spcPct val="80000"/>
              </a:lnSpc>
              <a:buNone/>
              <a:defRPr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Төменгі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жол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кез-келген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өзінің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сілтемелерінің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жағдайы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туралы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алған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негізінде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сигналдарын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жаңартқанда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457200" algn="just">
              <a:lnSpc>
                <a:spcPct val="80000"/>
              </a:lnSpc>
              <a:buNone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457200" algn="just">
              <a:lnSpc>
                <a:spcPct val="80000"/>
              </a:lnSpc>
              <a:buNone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Басқару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орталығына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қайта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оралатын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басқарылатын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мәннің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басқарушыдан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ауытқуына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қарсы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тұруға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ұмтылады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891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4405" y="513531"/>
            <a:ext cx="6635080" cy="857250"/>
          </a:xfrm>
        </p:spPr>
        <p:txBody>
          <a:bodyPr>
            <a:noAutofit/>
          </a:bodyPr>
          <a:lstStyle/>
          <a:p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Винердің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кибернетикалық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моделі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35646"/>
            <a:ext cx="8229600" cy="339447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Кері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ескеріледі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Жалпыға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жетімді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ақпараттың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істеуі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қарастырылады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жануарлар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топтарында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аз,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өйткені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мүшелері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бір-бірімен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бөліспейді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қоғамда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әрбір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жеке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мүшеге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қарағанда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көбірек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бар.</a:t>
            </a: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80000"/>
              </a:lnSpc>
              <a:spcBef>
                <a:spcPct val="0"/>
              </a:spcBef>
            </a:pP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Егер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кері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сенімді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берсе,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жүйе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тиімді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alt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істейді</a:t>
            </a:r>
            <a:r>
              <a:rPr lang="ru-RU" altLang="ru-RU" sz="24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14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67494"/>
            <a:ext cx="6563072" cy="936103"/>
          </a:xfrm>
        </p:spPr>
        <p:txBody>
          <a:bodyPr>
            <a:normAutofit fontScale="90000"/>
          </a:bodyPr>
          <a:lstStyle/>
          <a:p>
            <a:pPr lvl="0"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Использованная литература</a:t>
            </a:r>
            <a:r>
              <a:rPr lang="en-US" sz="27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/>
            </a:r>
            <a:b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sz="1800" dirty="0"/>
              <a:t>1. </a:t>
            </a:r>
            <a:r>
              <a:rPr lang="en-US" sz="1800" dirty="0" err="1"/>
              <a:t>Aalberg</a:t>
            </a:r>
            <a:r>
              <a:rPr lang="en-US" sz="1800" dirty="0"/>
              <a:t> T. Populist Political Communication in Europe. </a:t>
            </a:r>
            <a:r>
              <a:rPr lang="ru-RU" sz="1800" dirty="0" err="1"/>
              <a:t>Routledge</a:t>
            </a:r>
            <a:r>
              <a:rPr lang="ru-RU" sz="1800" dirty="0"/>
              <a:t>, 2016. — 412 p.</a:t>
            </a:r>
            <a:br>
              <a:rPr lang="ru-RU" sz="1800" dirty="0"/>
            </a:br>
            <a:r>
              <a:rPr lang="ru-RU" sz="1800" dirty="0"/>
              <a:t>2. Политическая коммуникация. Теория, образование, опыт : учеб. пос. : в 2 ч. Ч. 1 : Исследование и преподавание политической коммуникации / З. Ф.  </a:t>
            </a:r>
            <a:r>
              <a:rPr lang="ru-RU" sz="1800" dirty="0" err="1"/>
              <a:t>Хубецова</a:t>
            </a:r>
            <a:r>
              <a:rPr lang="ru-RU" sz="1800" dirty="0"/>
              <a:t> ; науч. ред. С. Г. Корконосенко. — М. : ООО «Смелый дизайнер»,  2017. — 142 с.</a:t>
            </a:r>
            <a:br>
              <a:rPr lang="ru-RU" sz="1800" dirty="0"/>
            </a:br>
            <a:r>
              <a:rPr lang="ru-RU" sz="1800" dirty="0"/>
              <a:t>3. Алексеенко А., </a:t>
            </a:r>
            <a:r>
              <a:rPr lang="ru-RU" sz="1800" dirty="0" err="1"/>
              <a:t>Жусупова</a:t>
            </a:r>
            <a:r>
              <a:rPr lang="ru-RU" sz="1800" dirty="0"/>
              <a:t> А., </a:t>
            </a:r>
            <a:r>
              <a:rPr lang="ru-RU" sz="1800" dirty="0" err="1"/>
              <a:t>Илеуова</a:t>
            </a:r>
            <a:r>
              <a:rPr lang="ru-RU" sz="1800" dirty="0"/>
              <a:t> Г. и др. Социальный портрет современного </a:t>
            </a:r>
            <a:r>
              <a:rPr lang="ru-RU" sz="1800" dirty="0" err="1"/>
              <a:t>казахстанкского</a:t>
            </a:r>
            <a:r>
              <a:rPr lang="ru-RU" sz="1800" dirty="0"/>
              <a:t> общества.- А.: ИМЭП при Фонде Первого Президента, 2015 г. </a:t>
            </a:r>
            <a:br>
              <a:rPr lang="ru-RU" sz="1800" dirty="0"/>
            </a:br>
            <a:r>
              <a:rPr lang="ru-RU" sz="1800" dirty="0"/>
              <a:t>4. </a:t>
            </a:r>
            <a:r>
              <a:rPr lang="en-US" sz="1800" dirty="0" err="1"/>
              <a:t>Drezner</a:t>
            </a:r>
            <a:r>
              <a:rPr lang="ru-RU" sz="1800" dirty="0"/>
              <a:t>, </a:t>
            </a:r>
            <a:r>
              <a:rPr lang="en-US" sz="1800" dirty="0"/>
              <a:t>Daniel and </a:t>
            </a:r>
            <a:r>
              <a:rPr lang="en-US" sz="1800" dirty="0" err="1"/>
              <a:t>Henr</a:t>
            </a:r>
            <a:r>
              <a:rPr lang="en-US" sz="1800" dirty="0"/>
              <a:t> y Farrell</a:t>
            </a:r>
            <a:r>
              <a:rPr lang="ru-RU" sz="1800" dirty="0"/>
              <a:t>. </a:t>
            </a:r>
            <a:r>
              <a:rPr lang="en-US" sz="1800" dirty="0"/>
              <a:t>“The Power an d Politics of Blogs.” In Proceedings of the Annual Meeting of the American Political Science Association, 2014.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5. Анохина Н.В., </a:t>
            </a:r>
            <a:r>
              <a:rPr lang="ru-RU" sz="1800" dirty="0" err="1"/>
              <a:t>Малаканова</a:t>
            </a:r>
            <a:r>
              <a:rPr lang="ru-RU" sz="1800" dirty="0"/>
              <a:t> О.А. Политическая коммуникация // Политический процесс: основные аспекты и способы анализа / под ред. Е.Ю. Мелешкиной. М: "Инфра-М", 2017. 302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жоспары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" sz="24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200151"/>
            <a:ext cx="6563072" cy="339447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кезеңдері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Саяси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коммуникация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модельдері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10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x-none" sz="2400" b="1" dirty="0" err="1">
                <a:latin typeface="Arial" pitchFamily="34" charset="0"/>
                <a:cs typeface="Arial" pitchFamily="34" charset="0"/>
              </a:rPr>
              <a:t>мақсаты</a:t>
            </a:r>
            <a:r>
              <a:rPr lang="ru-RU" altLang="x-none" sz="2400" b="1" dirty="0">
                <a:latin typeface="Arial" pitchFamily="34" charset="0"/>
                <a:cs typeface="Arial" pitchFamily="34" charset="0"/>
              </a:rPr>
              <a:t> 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200151"/>
            <a:ext cx="7067128" cy="339447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зерттеу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Байланыс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процесінің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құрылымы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кезеңдері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Байланыс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процесінің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мақсаттары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мен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компоненттері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0" lvl="0" indent="0">
              <a:buNone/>
            </a:pPr>
            <a:r>
              <a:rPr lang="ru-RU" sz="2400" dirty="0" err="1">
                <a:latin typeface="Arial" pitchFamily="34" charset="0"/>
                <a:cs typeface="Arial" pitchFamily="34" charset="0"/>
              </a:rPr>
              <a:t>Коммуникативті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процестің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модельдері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268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2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1385888" y="183982"/>
            <a:ext cx="642699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Байланысқа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процестік-ақпараттық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жіберу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9" name="Прямоугольник 2"/>
          <p:cNvSpPr>
            <a:spLocks noChangeArrowheads="1"/>
          </p:cNvSpPr>
          <p:nvPr/>
        </p:nvSpPr>
        <p:spPr bwMode="auto">
          <a:xfrm>
            <a:off x="1494235" y="1059656"/>
            <a:ext cx="610195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көлемдегі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ақпараттардың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эффект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тақырыптан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тақырыпқа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жылжуы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220" name="Прямоугольник 3"/>
          <p:cNvSpPr>
            <a:spLocks noChangeArrowheads="1"/>
          </p:cNvSpPr>
          <p:nvPr/>
        </p:nvSpPr>
        <p:spPr bwMode="auto">
          <a:xfrm>
            <a:off x="1547813" y="1977629"/>
            <a:ext cx="61567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нәтижеге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мақсатында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орындалатын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әдейі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221" name="Rectangle 2"/>
          <p:cNvSpPr>
            <a:spLocks noChangeArrowheads="1"/>
          </p:cNvSpPr>
          <p:nvPr/>
        </p:nvSpPr>
        <p:spPr bwMode="auto">
          <a:xfrm>
            <a:off x="1547812" y="2699089"/>
            <a:ext cx="6101954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Процесс-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коммуникациялық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мәселелерді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шудың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шамадан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жүктелуінің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функцияларының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бастамашысының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мақсаттарына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келмеуінің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табылатын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ағындарды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процестеріндегі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сәтсіздіктер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түсіндіреді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1" y="123478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094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1385888" y="357188"/>
            <a:ext cx="63722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коммуникацияда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байланыссыз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жақты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1385888" y="1156217"/>
            <a:ext cx="63722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228600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дизайны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дереккөз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бен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соңғысы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практикасын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түзете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дереккөзге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жіберуге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244" name="Прямоугольник 3"/>
          <p:cNvSpPr>
            <a:spLocks noChangeArrowheads="1"/>
          </p:cNvSpPr>
          <p:nvPr/>
        </p:nvSpPr>
        <p:spPr bwMode="auto">
          <a:xfrm>
            <a:off x="1385888" y="2733675"/>
            <a:ext cx="63722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spcBef>
                <a:spcPts val="250"/>
              </a:spcBef>
              <a:buClr>
                <a:schemeClr val="accent1"/>
              </a:buClr>
              <a:buSzPct val="100000"/>
              <a:buFont typeface="Verdana" panose="020B0604030504040204" pitchFamily="34" charset="0"/>
              <a:buChar char="◦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spcBef>
                <a:spcPts val="250"/>
              </a:spcBef>
              <a:buClr>
                <a:srgbClr val="ED3742"/>
              </a:buClr>
              <a:buSzPct val="100000"/>
              <a:buFont typeface="Wingdings 2" panose="05020102010507070707" pitchFamily="18" charset="2"/>
              <a:buChar char="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spcBef>
                <a:spcPts val="225"/>
              </a:spcBef>
              <a:buClr>
                <a:srgbClr val="ED3742"/>
              </a:buClr>
              <a:buSzPct val="112000"/>
              <a:buFont typeface="Verdana" panose="020B0604030504040204" pitchFamily="34" charset="0"/>
              <a:buChar char="◦"/>
              <a:defRPr sz="19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spcBef>
                <a:spcPts val="250"/>
              </a:spcBef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anose="05020102010507070707" pitchFamily="18" charset="2"/>
              <a:buChar char="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Транзакциялық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диалог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түсініледі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әрекеттесетін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субъект,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әрекеттесудің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максималды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тиімділігіне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танытып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кезек-кезек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көздері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алушылары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1" y="195486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340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95486"/>
            <a:ext cx="6635080" cy="85725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069" y="1340768"/>
            <a:ext cx="8461755" cy="3802732"/>
          </a:xfrm>
        </p:spPr>
        <p:txBody>
          <a:bodyPr>
            <a:no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бес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қадамға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бөлуге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кезең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алмасудың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басталуы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II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кезең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жіберушінің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идеяларын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жүйелеу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белгілерінің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жиынтығына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кодтау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аудару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III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кезең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таңдау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каналы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беру</a:t>
            </a: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кезең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декодтау-қабылдау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кезең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кезеңі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адресаттың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алынған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реакциясын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барлық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кезеңдерінде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берілетін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мағынасын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бұрмалайтын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кедергі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Кері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циклі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адресатқа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жауап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арнаны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ұсынады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адресатқа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сигналдың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қабылданғанын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оны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қалай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түсінгенін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жеткендігін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мүмкіндік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береді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69" y="142912"/>
            <a:ext cx="1214607" cy="1098947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23728" y="123478"/>
            <a:ext cx="6563072" cy="1019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FontTx/>
              <a:buChar char="-"/>
            </a:pPr>
            <a: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kern="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кезеңдері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53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23478"/>
            <a:ext cx="6563072" cy="1019473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құрылымы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91630"/>
            <a:ext cx="8712968" cy="345638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AutoNum type="arabicPeriod"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адресат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жіберуші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тұлға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тақырыбы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адресат -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жіберілетін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адам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Ұйымдарда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көздері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адресаттары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ұйымның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мотивтері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білімдері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идеялары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т.с.с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қызметкерлері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коммуникативтік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актінің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мазмұны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Код -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идеялар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мақсаттарды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түрінде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көрсетуге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болатын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форма.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Кодқа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сөздік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яғни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табиғи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тілдік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құралдар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математикалық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белгілер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сызбалар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қимылдар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т.б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кіруі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Мақсаты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хабарлама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не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жіберілді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арнасы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- адресат пен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адресаты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арасындағы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қамтамасыз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ететін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құрал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арнасы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дауыстық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мәтіндік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сымды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әуе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ақпараттық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тақталар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т.с.с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болуы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мүмкін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Нәтижеге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нәтижесінде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қол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жеткізіледі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8343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45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96462"/>
            <a:ext cx="7200800" cy="857250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Қарым-қатынас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процесінің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компоненттері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00150"/>
            <a:ext cx="8579296" cy="3747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көзі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(коммуникатор)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мазмұн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байланыс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арнасы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мақсат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қабылдағыш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әсер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8829"/>
            <a:ext cx="1214607" cy="1098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40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1197</Words>
  <Application>Microsoft Office PowerPoint</Application>
  <PresentationFormat>Экран (16:9)</PresentationFormat>
  <Paragraphs>135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Helvetica</vt:lpstr>
      <vt:lpstr>Times New Roman</vt:lpstr>
      <vt:lpstr>Тема Office</vt:lpstr>
      <vt:lpstr>ӘЛ-ФАРАБИ АТЫНДАҒЫ ҚАЗАҚ ҰЛТТЫҚ УНИВЕРСИТЕТІ</vt:lpstr>
      <vt:lpstr>Презентация PowerPoint</vt:lpstr>
      <vt:lpstr>Дәріс жоспары :</vt:lpstr>
      <vt:lpstr>Зерттеу мақсаты :</vt:lpstr>
      <vt:lpstr>Презентация PowerPoint</vt:lpstr>
      <vt:lpstr>Презентация PowerPoint</vt:lpstr>
      <vt:lpstr> </vt:lpstr>
      <vt:lpstr> Қарым-қатынас процесінің құрылымы</vt:lpstr>
      <vt:lpstr>Қарым-қатынас процесінің компоненттері</vt:lpstr>
      <vt:lpstr>Байланыс мақсаттары</vt:lpstr>
      <vt:lpstr>Байланыс модельдері</vt:lpstr>
      <vt:lpstr>Презентация PowerPoint</vt:lpstr>
      <vt:lpstr>Презентация PowerPoint</vt:lpstr>
      <vt:lpstr>Презентация PowerPoint</vt:lpstr>
      <vt:lpstr>Байланыс модельдері</vt:lpstr>
      <vt:lpstr>Байланыс модельдері</vt:lpstr>
      <vt:lpstr>Қарым-қатынастың дискурстық моделі</vt:lpstr>
      <vt:lpstr>Кері байланыс моделі</vt:lpstr>
      <vt:lpstr>Бірнеше әсер ету моделі.</vt:lpstr>
      <vt:lpstr>Қарым-қатынас моделін насихаттау</vt:lpstr>
      <vt:lpstr>Процедуралық модель</vt:lpstr>
      <vt:lpstr>Семиотикалық модель</vt:lpstr>
      <vt:lpstr>Қоғамдық модель</vt:lpstr>
      <vt:lpstr>Сызықтық байланыс моделі Г.Лассуэла</vt:lpstr>
      <vt:lpstr>Салттық немесе білдіру (экспрессивті) моделі</vt:lpstr>
      <vt:lpstr>Медиа дискурстарды кодтау және декодтау: қабылдау моделі</vt:lpstr>
      <vt:lpstr>Винердің кибернетикалық моделі</vt:lpstr>
      <vt:lpstr>Винердің кибернетикалық моделі</vt:lpstr>
      <vt:lpstr>      Использованная литература :  1. Aalberg T. Populist Political Communication in Europe. Routledge, 2016. — 412 p. 2. Политическая коммуникация. Теория, образование, опыт : учеб. пос. : в 2 ч. Ч. 1 : Исследование и преподавание политической коммуникации / З. Ф.  Хубецова ; науч. ред. С. Г. Корконосенко. — М. : ООО «Смелый дизайнер»,  2017. — 142 с. 3. Алексеенко А., Жусупова А., Илеуова Г. и др. Социальный портрет современного казахстанкского общества.- А.: ИМЭП при Фонде Первого Президента, 2015 г.  4. Drezner, Daniel and Henr y Farrell. “The Power an d Politics of Blogs.” In Proceedings of the Annual Meeting of the American Political Science Association, 2014. 5. Анохина Н.В., Малаканова О.А. Политическая коммуникация // Политический процесс: основные аспекты и способы анализа / под ред. Е.Ю. Мелешкиной. М: "Инфра-М", 2017. 302 с.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aigul.abzhapparova@gmail.com</cp:lastModifiedBy>
  <cp:revision>58</cp:revision>
  <dcterms:created xsi:type="dcterms:W3CDTF">2019-11-06T03:32:13Z</dcterms:created>
  <dcterms:modified xsi:type="dcterms:W3CDTF">2020-09-30T07:23:15Z</dcterms:modified>
</cp:coreProperties>
</file>